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7" r:id="rId2"/>
    <p:sldId id="263" r:id="rId3"/>
    <p:sldId id="268" r:id="rId4"/>
    <p:sldId id="265" r:id="rId5"/>
    <p:sldId id="269" r:id="rId6"/>
    <p:sldId id="266" r:id="rId7"/>
    <p:sldId id="270" r:id="rId8"/>
    <p:sldId id="26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8C7466-30D2-663A-0701-FA8BE06C0925}" name="Jonathan Tan" initials="JT" userId="8CHWVC/3BUIbY7XUW/7Ga2TQ5NIZPDTWhzr3i3nftOI=" providerId="None"/>
  <p188:author id="{AB18FAA1-50B8-00F3-BDD5-FFFEE97E09EB}" name="Kai Heng Gan" initials="KG" userId="ARTFGwyCLMfoY5RPROFAWL2mQjHU+LoSD4FXFDHZ+EU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A5D3E-C40C-4D72-B7AF-A62DAE16038F}" v="1" dt="2024-04-09T22:57:36.593"/>
    <p1510:client id="{3C29B275-B3A7-4BF9-91CD-C47530BDB6EB}" v="227" dt="2024-04-10T04:41:49.808"/>
    <p1510:client id="{5E6484C1-29F9-4231-B861-991C4E583DC9}" v="337" dt="2024-04-10T03:54:43.050"/>
    <p1510:client id="{90F7096D-8FD9-41B2-A8D8-508A5FC42467}" v="271" dt="2024-04-10T03:45:31.335"/>
    <p1510:client id="{B77DEF83-96DE-484D-94CC-203E27138AF5}" v="2" dt="2024-04-10T04:15:50.723"/>
    <p1510:client id="{D00E114A-2637-4FAF-8041-E11F1E6B660B}" v="404" dt="2024-04-10T04:42:51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0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6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17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8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20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1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2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5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5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6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907" y="2661805"/>
            <a:ext cx="7467295" cy="1233572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ea typeface="Calibri Light"/>
                <a:cs typeface="Calibri Light"/>
              </a:rPr>
              <a:t>HAML: Heterogenous Computing for Machine Learning Algorithms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172" y="3889933"/>
            <a:ext cx="6954935" cy="1251299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Santiago Campoverde, Jonathan Tan, Joshua Czarniak, Justin Wenzel, Kai Heng Gan</a:t>
            </a:r>
          </a:p>
          <a:p>
            <a:pPr algn="l"/>
            <a:r>
              <a:rPr lang="en-US">
                <a:ea typeface="Calibri"/>
                <a:cs typeface="Calibri"/>
              </a:rPr>
              <a:t>Team Id: sddec24-05 </a:t>
            </a:r>
          </a:p>
          <a:p>
            <a:pPr algn="l"/>
            <a:r>
              <a:rPr lang="en-US">
                <a:ea typeface="Calibri"/>
                <a:cs typeface="Calibri"/>
              </a:rPr>
              <a:t>Client: JR Spidell</a:t>
            </a:r>
            <a:endParaRPr lang="en-US"/>
          </a:p>
          <a:p>
            <a:pPr algn="l"/>
            <a:r>
              <a:rPr lang="en-US">
                <a:ea typeface="Calibri"/>
                <a:cs typeface="Calibri"/>
              </a:rPr>
              <a:t>Advisor: Phillip Jones [E CPE]</a:t>
            </a:r>
          </a:p>
        </p:txBody>
      </p:sp>
    </p:spTree>
    <p:extLst>
      <p:ext uri="{BB962C8B-B14F-4D97-AF65-F5344CB8AC3E}">
        <p14:creationId xmlns:p14="http://schemas.microsoft.com/office/powerpoint/2010/main" val="409736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A53F-B68D-5A24-8DC9-B60C827D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DF4F-BB8B-EBD1-E9D4-DE727762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126939"/>
            <a:ext cx="6447501" cy="2910580"/>
          </a:xfrm>
        </p:spPr>
        <p:txBody>
          <a:bodyPr>
            <a:normAutofit lnSpcReduction="10000"/>
          </a:bodyPr>
          <a:lstStyle/>
          <a:p>
            <a:r>
              <a:rPr lang="en-US" sz="1800"/>
              <a:t>Expansion of a prior initiative and developed code base</a:t>
            </a:r>
          </a:p>
          <a:p>
            <a:r>
              <a:rPr lang="en-US" sz="1800"/>
              <a:t>Achieve the ability to simultaneously run three different algorithms/operations</a:t>
            </a:r>
          </a:p>
          <a:p>
            <a:pPr lvl="1"/>
            <a:r>
              <a:rPr lang="en-US" sz="1500"/>
              <a:t>Preprocessing</a:t>
            </a:r>
          </a:p>
          <a:p>
            <a:pPr lvl="1"/>
            <a:r>
              <a:rPr lang="en-US" sz="1500"/>
              <a:t>Blink Detection</a:t>
            </a:r>
          </a:p>
          <a:p>
            <a:pPr lvl="1"/>
            <a:r>
              <a:rPr lang="en-US" sz="1500"/>
              <a:t>Eye Tracking</a:t>
            </a:r>
          </a:p>
          <a:p>
            <a:r>
              <a:rPr lang="en-US" sz="1800"/>
              <a:t>Implement on a Xilinx </a:t>
            </a:r>
            <a:r>
              <a:rPr lang="en-US" sz="1800" err="1"/>
              <a:t>Kria</a:t>
            </a:r>
            <a:r>
              <a:rPr lang="en-US" sz="1800"/>
              <a:t> evaluation board</a:t>
            </a:r>
          </a:p>
          <a:p>
            <a:r>
              <a:rPr lang="en-US" sz="1800"/>
              <a:t>Using process and memory isolation techniques to achieve efficient and seamless operation</a:t>
            </a:r>
          </a:p>
        </p:txBody>
      </p:sp>
      <p:pic>
        <p:nvPicPr>
          <p:cNvPr id="1026" name="Picture 2" descr="AMD Kria™ K26 SOM &amp; Kits">
            <a:extLst>
              <a:ext uri="{FF2B5EF4-FFF2-40B4-BE49-F238E27FC236}">
                <a16:creationId xmlns:a16="http://schemas.microsoft.com/office/drawing/2014/main" id="{4EEB1C23-539B-BD53-059A-ADCE3770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688" y1="70222" x2="38688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1" r="12430"/>
          <a:stretch/>
        </p:blipFill>
        <p:spPr bwMode="auto">
          <a:xfrm>
            <a:off x="5507341" y="2053146"/>
            <a:ext cx="3423764" cy="23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904C-778E-DF75-6813-0A2D8D8E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3134" y="5613408"/>
            <a:ext cx="512504" cy="273844"/>
          </a:xfrm>
        </p:spPr>
        <p:txBody>
          <a:bodyPr/>
          <a:lstStyle/>
          <a:p>
            <a:pPr algn="l"/>
            <a:fld id="{D57F1E4F-1CFF-5643-939E-217C01CDF565}" type="slidenum">
              <a:rPr lang="en-US" sz="2100" dirty="0">
                <a:solidFill>
                  <a:schemeClr val="tx1"/>
                </a:solidFill>
              </a:rPr>
              <a:pPr algn="l"/>
              <a:t>2</a:t>
            </a:fld>
            <a:endParaRPr lang="en-US" sz="2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796B-860D-9EEB-0545-75EF8698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3991"/>
          </a:xfrm>
        </p:spPr>
        <p:txBody>
          <a:bodyPr>
            <a:normAutofit fontScale="90000"/>
          </a:bodyPr>
          <a:lstStyle/>
          <a:p>
            <a:r>
              <a:rPr lang="en-US" dirty="0"/>
              <a:t>Human Artifact</a:t>
            </a:r>
          </a:p>
        </p:txBody>
      </p:sp>
      <p:pic>
        <p:nvPicPr>
          <p:cNvPr id="4" name="Content Placeholder 3" descr="A yellow and black paper with black text&#10;&#10;Description automatically generated">
            <a:extLst>
              <a:ext uri="{FF2B5EF4-FFF2-40B4-BE49-F238E27FC236}">
                <a16:creationId xmlns:a16="http://schemas.microsoft.com/office/drawing/2014/main" id="{3704EBA5-294A-31F6-D4E1-BC06BAC9C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17" r="51985"/>
          <a:stretch/>
        </p:blipFill>
        <p:spPr>
          <a:xfrm>
            <a:off x="5106027" y="263048"/>
            <a:ext cx="3320877" cy="3509667"/>
          </a:xfrm>
        </p:spPr>
      </p:pic>
      <p:pic>
        <p:nvPicPr>
          <p:cNvPr id="3" name="Picture 2" descr="A screenshot of a chart&#10;&#10;Description automatically generated">
            <a:extLst>
              <a:ext uri="{FF2B5EF4-FFF2-40B4-BE49-F238E27FC236}">
                <a16:creationId xmlns:a16="http://schemas.microsoft.com/office/drawing/2014/main" id="{8E2BC347-1ABD-8C4A-C9FE-4634665C2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6" y="2666103"/>
            <a:ext cx="8728364" cy="41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796B-860D-9EEB-0545-75EF8698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3991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Mark Johnson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2B578-36A7-CA2D-9AB8-65C19CB3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8096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solidFill>
                  <a:srgbClr val="2D3B45"/>
                </a:solidFill>
                <a:ea typeface="+mn-lt"/>
                <a:cs typeface="+mn-lt"/>
              </a:rPr>
              <a:t>User Needs</a:t>
            </a:r>
            <a:endParaRPr lang="en-US" sz="1700">
              <a:solidFill>
                <a:srgbClr val="404040"/>
              </a:solidFill>
              <a:ea typeface="+mn-lt"/>
              <a:cs typeface="+mn-lt"/>
            </a:endParaRPr>
          </a:p>
          <a:p>
            <a:pPr lvl="1"/>
            <a:r>
              <a:rPr lang="en-US" sz="1500">
                <a:solidFill>
                  <a:srgbClr val="2D3B45"/>
                </a:solidFill>
                <a:ea typeface="+mn-lt"/>
                <a:cs typeface="+mn-lt"/>
              </a:rPr>
              <a:t>The </a:t>
            </a:r>
            <a:r>
              <a:rPr lang="en-US" sz="1500" dirty="0">
                <a:solidFill>
                  <a:srgbClr val="2D3B45"/>
                </a:solidFill>
                <a:ea typeface="+mn-lt"/>
                <a:cs typeface="+mn-lt"/>
              </a:rPr>
              <a:t>algorithms can </a:t>
            </a:r>
            <a:r>
              <a:rPr lang="en-US" sz="1500">
                <a:solidFill>
                  <a:srgbClr val="2D3B45"/>
                </a:solidFill>
                <a:ea typeface="+mn-lt"/>
                <a:cs typeface="+mn-lt"/>
              </a:rPr>
              <a:t>track eye and eyelid movement</a:t>
            </a:r>
          </a:p>
          <a:p>
            <a:pPr lvl="1"/>
            <a:r>
              <a:rPr lang="en-US" sz="1500">
                <a:solidFill>
                  <a:srgbClr val="2D3B45"/>
                </a:solidFill>
                <a:ea typeface="+mn-lt"/>
                <a:cs typeface="+mn-lt"/>
              </a:rPr>
              <a:t>Simple to operate</a:t>
            </a:r>
            <a:r>
              <a:rPr lang="en-US" sz="1500" dirty="0">
                <a:solidFill>
                  <a:srgbClr val="2D3B45"/>
                </a:solidFill>
                <a:ea typeface="+mn-lt"/>
                <a:cs typeface="+mn-lt"/>
              </a:rPr>
              <a:t> the software</a:t>
            </a:r>
          </a:p>
          <a:p>
            <a:pPr lvl="2"/>
            <a:r>
              <a:rPr lang="en-US" sz="1300" dirty="0">
                <a:solidFill>
                  <a:srgbClr val="2D3B45"/>
                </a:solidFill>
                <a:ea typeface="+mn-lt"/>
                <a:cs typeface="+mn-lt"/>
              </a:rPr>
              <a:t>Can just tell the program to run</a:t>
            </a:r>
          </a:p>
          <a:p>
            <a:pPr lvl="1"/>
            <a:r>
              <a:rPr lang="en-US" sz="1500">
                <a:solidFill>
                  <a:srgbClr val="2D3B45"/>
                </a:solidFill>
                <a:ea typeface="+mn-lt"/>
                <a:cs typeface="+mn-lt"/>
              </a:rPr>
              <a:t>Cheaper side</a:t>
            </a:r>
            <a:endParaRPr lang="en-US" sz="1500" dirty="0">
              <a:solidFill>
                <a:srgbClr val="2D3B45"/>
              </a:solidFill>
              <a:ea typeface="+mn-lt"/>
              <a:cs typeface="+mn-lt"/>
            </a:endParaRPr>
          </a:p>
          <a:p>
            <a:pPr lvl="2"/>
            <a:r>
              <a:rPr lang="en-US" sz="1300" dirty="0">
                <a:solidFill>
                  <a:srgbClr val="2D3B45"/>
                </a:solidFill>
                <a:ea typeface="+mn-lt"/>
                <a:cs typeface="+mn-lt"/>
              </a:rPr>
              <a:t>Cost less for resources</a:t>
            </a:r>
          </a:p>
          <a:p>
            <a:r>
              <a:rPr lang="en-US" sz="1700">
                <a:solidFill>
                  <a:srgbClr val="2D3B45"/>
                </a:solidFill>
                <a:ea typeface="+mn-lt"/>
                <a:cs typeface="+mn-lt"/>
              </a:rPr>
              <a:t>Improvements </a:t>
            </a:r>
            <a:endParaRPr lang="en-US" sz="1700" dirty="0">
              <a:solidFill>
                <a:srgbClr val="404040"/>
              </a:solidFill>
              <a:ea typeface="+mn-lt"/>
              <a:cs typeface="+mn-lt"/>
            </a:endParaRPr>
          </a:p>
          <a:p>
            <a:pPr lvl="1"/>
            <a:r>
              <a:rPr lang="en-US" sz="1300" dirty="0">
                <a:solidFill>
                  <a:srgbClr val="2D3B45"/>
                </a:solidFill>
                <a:ea typeface="+mn-lt"/>
                <a:cs typeface="+mn-lt"/>
              </a:rPr>
              <a:t>Running program on terminal </a:t>
            </a:r>
            <a:endParaRPr lang="en-US" sz="1300" dirty="0">
              <a:solidFill>
                <a:srgbClr val="404040"/>
              </a:solidFill>
              <a:ea typeface="+mn-lt"/>
              <a:cs typeface="+mn-lt"/>
            </a:endParaRPr>
          </a:p>
          <a:p>
            <a:pPr lvl="2"/>
            <a:r>
              <a:rPr lang="en-US" sz="1300" dirty="0">
                <a:solidFill>
                  <a:srgbClr val="2D3B45"/>
                </a:solidFill>
                <a:ea typeface="+mn-lt"/>
                <a:cs typeface="+mn-lt"/>
              </a:rPr>
              <a:t>Implementation of a UI</a:t>
            </a:r>
            <a:endParaRPr lang="en-US" sz="1300" dirty="0"/>
          </a:p>
          <a:p>
            <a:pPr lvl="1"/>
            <a:r>
              <a:rPr lang="en-US" sz="1500" dirty="0">
                <a:solidFill>
                  <a:srgbClr val="2D3B45"/>
                </a:solidFill>
                <a:ea typeface="+mn-lt"/>
                <a:cs typeface="+mn-lt"/>
              </a:rPr>
              <a:t>Only tracks two movement of the eye</a:t>
            </a:r>
          </a:p>
          <a:p>
            <a:pPr lvl="2"/>
            <a:r>
              <a:rPr lang="en-US" sz="1300" dirty="0">
                <a:solidFill>
                  <a:srgbClr val="2D3B45"/>
                </a:solidFill>
                <a:ea typeface="+mn-lt"/>
                <a:cs typeface="+mn-lt"/>
              </a:rPr>
              <a:t>As an eye doctor may need to look at more</a:t>
            </a:r>
          </a:p>
          <a:p>
            <a:endParaRPr lang="en-US" sz="1700" dirty="0">
              <a:solidFill>
                <a:srgbClr val="40404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1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12B30-4958-D18B-0682-6EA77E6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Artifact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64729-C06B-A8F9-12B7-041B75BCD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586522"/>
              </p:ext>
            </p:extLst>
          </p:nvPr>
        </p:nvGraphicFramePr>
        <p:xfrm>
          <a:off x="590550" y="1362075"/>
          <a:ext cx="8297332" cy="544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206">
                  <a:extLst>
                    <a:ext uri="{9D8B030D-6E8A-4147-A177-3AD203B41FA5}">
                      <a16:colId xmlns:a16="http://schemas.microsoft.com/office/drawing/2014/main" val="1769591136"/>
                    </a:ext>
                  </a:extLst>
                </a:gridCol>
                <a:gridCol w="2760063">
                  <a:extLst>
                    <a:ext uri="{9D8B030D-6E8A-4147-A177-3AD203B41FA5}">
                      <a16:colId xmlns:a16="http://schemas.microsoft.com/office/drawing/2014/main" val="4190997594"/>
                    </a:ext>
                  </a:extLst>
                </a:gridCol>
                <a:gridCol w="2760063">
                  <a:extLst>
                    <a:ext uri="{9D8B030D-6E8A-4147-A177-3AD203B41FA5}">
                      <a16:colId xmlns:a16="http://schemas.microsoft.com/office/drawing/2014/main" val="2285040487"/>
                    </a:ext>
                  </a:extLst>
                </a:gridCol>
              </a:tblGrid>
              <a:tr h="8561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 Value Proposition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Company 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Company 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8506"/>
                  </a:ext>
                </a:extLst>
              </a:tr>
              <a:tr h="45850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38072"/>
                  </a:ext>
                </a:extLst>
              </a:tr>
            </a:tbl>
          </a:graphicData>
        </a:graphic>
      </p:graphicFrame>
      <p:pic>
        <p:nvPicPr>
          <p:cNvPr id="3" name="Picture 2" descr="A pink square with black text&#10;&#10;Description automatically generated">
            <a:extLst>
              <a:ext uri="{FF2B5EF4-FFF2-40B4-BE49-F238E27FC236}">
                <a16:creationId xmlns:a16="http://schemas.microsoft.com/office/drawing/2014/main" id="{B53CB32F-D28B-0916-5763-128DF7DD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276475"/>
            <a:ext cx="2085975" cy="2085975"/>
          </a:xfrm>
          <a:prstGeom prst="rect">
            <a:avLst/>
          </a:prstGeom>
        </p:spPr>
      </p:pic>
      <p:pic>
        <p:nvPicPr>
          <p:cNvPr id="7" name="Picture 6" descr="A pink square with black text&#10;&#10;Description automatically generated">
            <a:extLst>
              <a:ext uri="{FF2B5EF4-FFF2-40B4-BE49-F238E27FC236}">
                <a16:creationId xmlns:a16="http://schemas.microsoft.com/office/drawing/2014/main" id="{B719D9CE-93A2-412B-0BAD-D47628780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06"/>
          <a:stretch/>
        </p:blipFill>
        <p:spPr>
          <a:xfrm>
            <a:off x="800100" y="2895600"/>
            <a:ext cx="2181225" cy="1647827"/>
          </a:xfrm>
          <a:prstGeom prst="rect">
            <a:avLst/>
          </a:prstGeom>
        </p:spPr>
      </p:pic>
      <p:pic>
        <p:nvPicPr>
          <p:cNvPr id="8" name="Picture 7" descr="A blue square with black text&#10;&#10;Description automatically generated">
            <a:extLst>
              <a:ext uri="{FF2B5EF4-FFF2-40B4-BE49-F238E27FC236}">
                <a16:creationId xmlns:a16="http://schemas.microsoft.com/office/drawing/2014/main" id="{9BABCA9B-2D70-9EDD-33A4-83810E2D6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280"/>
          <a:stretch/>
        </p:blipFill>
        <p:spPr>
          <a:xfrm>
            <a:off x="962025" y="4581525"/>
            <a:ext cx="2305050" cy="1752602"/>
          </a:xfrm>
          <a:prstGeom prst="rect">
            <a:avLst/>
          </a:prstGeom>
        </p:spPr>
      </p:pic>
      <p:pic>
        <p:nvPicPr>
          <p:cNvPr id="9" name="Picture 8" descr="A blue square with black text&#10;&#10;Description automatically generated">
            <a:extLst>
              <a:ext uri="{FF2B5EF4-FFF2-40B4-BE49-F238E27FC236}">
                <a16:creationId xmlns:a16="http://schemas.microsoft.com/office/drawing/2014/main" id="{1BFC99C3-45C6-AAF4-C7D8-0E8324ACA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0" r="4808" b="58269"/>
          <a:stretch/>
        </p:blipFill>
        <p:spPr>
          <a:xfrm>
            <a:off x="690935" y="5895975"/>
            <a:ext cx="1756996" cy="809627"/>
          </a:xfrm>
          <a:prstGeom prst="rect">
            <a:avLst/>
          </a:prstGeom>
        </p:spPr>
      </p:pic>
      <p:pic>
        <p:nvPicPr>
          <p:cNvPr id="10" name="Picture 9" descr="A pink square with black text&#10;&#10;Description automatically generated">
            <a:extLst>
              <a:ext uri="{FF2B5EF4-FFF2-40B4-BE49-F238E27FC236}">
                <a16:creationId xmlns:a16="http://schemas.microsoft.com/office/drawing/2014/main" id="{B84FE878-72E9-0FE5-603E-198B99993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650" y="2276475"/>
            <a:ext cx="2066925" cy="2066925"/>
          </a:xfrm>
          <a:prstGeom prst="rect">
            <a:avLst/>
          </a:prstGeom>
        </p:spPr>
      </p:pic>
      <p:pic>
        <p:nvPicPr>
          <p:cNvPr id="11" name="Picture 10" descr="A pink square with black text&#10;&#10;Description automatically generated">
            <a:extLst>
              <a:ext uri="{FF2B5EF4-FFF2-40B4-BE49-F238E27FC236}">
                <a16:creationId xmlns:a16="http://schemas.microsoft.com/office/drawing/2014/main" id="{B36DF90B-509F-E158-6FD0-8829FEE3E1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4401"/>
          <a:stretch/>
        </p:blipFill>
        <p:spPr>
          <a:xfrm>
            <a:off x="3457575" y="3209925"/>
            <a:ext cx="2447925" cy="1371602"/>
          </a:xfrm>
          <a:prstGeom prst="rect">
            <a:avLst/>
          </a:prstGeom>
        </p:spPr>
      </p:pic>
      <p:pic>
        <p:nvPicPr>
          <p:cNvPr id="12" name="Picture 11" descr="A blue screen with black text&#10;&#10;Description automatically generated">
            <a:extLst>
              <a:ext uri="{FF2B5EF4-FFF2-40B4-BE49-F238E27FC236}">
                <a16:creationId xmlns:a16="http://schemas.microsoft.com/office/drawing/2014/main" id="{3839E03E-0EDB-EB4C-A94D-413AA5C7F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8625" y="4657725"/>
            <a:ext cx="1800225" cy="1819275"/>
          </a:xfrm>
          <a:prstGeom prst="rect">
            <a:avLst/>
          </a:prstGeom>
        </p:spPr>
      </p:pic>
      <p:pic>
        <p:nvPicPr>
          <p:cNvPr id="13" name="Picture 12" descr="A blue square with black text&#10;&#10;Description automatically generated">
            <a:extLst>
              <a:ext uri="{FF2B5EF4-FFF2-40B4-BE49-F238E27FC236}">
                <a16:creationId xmlns:a16="http://schemas.microsoft.com/office/drawing/2014/main" id="{D06AF67D-2025-885F-810F-CB3856C103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8" t="382" b="69084"/>
          <a:stretch/>
        </p:blipFill>
        <p:spPr>
          <a:xfrm>
            <a:off x="3388519" y="5819775"/>
            <a:ext cx="2516984" cy="760748"/>
          </a:xfrm>
          <a:prstGeom prst="rect">
            <a:avLst/>
          </a:prstGeom>
        </p:spPr>
      </p:pic>
      <p:pic>
        <p:nvPicPr>
          <p:cNvPr id="14" name="Picture 13" descr="A pink square with black text&#10;&#10;Description automatically generated">
            <a:extLst>
              <a:ext uri="{FF2B5EF4-FFF2-40B4-BE49-F238E27FC236}">
                <a16:creationId xmlns:a16="http://schemas.microsoft.com/office/drawing/2014/main" id="{7B207EF6-B055-904E-76BB-AC8AD56ED8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85" b="25112"/>
          <a:stretch/>
        </p:blipFill>
        <p:spPr>
          <a:xfrm>
            <a:off x="6762750" y="2274094"/>
            <a:ext cx="2124075" cy="1574009"/>
          </a:xfrm>
          <a:prstGeom prst="rect">
            <a:avLst/>
          </a:prstGeom>
        </p:spPr>
      </p:pic>
      <p:pic>
        <p:nvPicPr>
          <p:cNvPr id="15" name="Picture 14" descr="A pink square with black text&#10;&#10;Description automatically generated">
            <a:extLst>
              <a:ext uri="{FF2B5EF4-FFF2-40B4-BE49-F238E27FC236}">
                <a16:creationId xmlns:a16="http://schemas.microsoft.com/office/drawing/2014/main" id="{5989E08D-5207-9421-64C7-82FD51915A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7" b="49928"/>
          <a:stretch/>
        </p:blipFill>
        <p:spPr>
          <a:xfrm>
            <a:off x="6236494" y="3162300"/>
            <a:ext cx="2250283" cy="1127526"/>
          </a:xfrm>
          <a:prstGeom prst="rect">
            <a:avLst/>
          </a:prstGeom>
        </p:spPr>
      </p:pic>
      <p:pic>
        <p:nvPicPr>
          <p:cNvPr id="16" name="Picture 15" descr="A blue square with black text&#10;&#10;Description automatically generated">
            <a:extLst>
              <a:ext uri="{FF2B5EF4-FFF2-40B4-BE49-F238E27FC236}">
                <a16:creationId xmlns:a16="http://schemas.microsoft.com/office/drawing/2014/main" id="{A8AB1CB9-A254-C43E-A998-9DC880E205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25930"/>
          <a:stretch/>
        </p:blipFill>
        <p:spPr>
          <a:xfrm>
            <a:off x="6581775" y="4495800"/>
            <a:ext cx="2305050" cy="1707358"/>
          </a:xfrm>
          <a:prstGeom prst="rect">
            <a:avLst/>
          </a:prstGeom>
        </p:spPr>
      </p:pic>
      <p:pic>
        <p:nvPicPr>
          <p:cNvPr id="17" name="Picture 1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461FA08D-3BB5-FB22-71BB-2F28119EFD3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62" t="-2809" r="-562" b="61798"/>
          <a:stretch/>
        </p:blipFill>
        <p:spPr>
          <a:xfrm>
            <a:off x="6238875" y="5648325"/>
            <a:ext cx="2495552" cy="1019176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8B553E8-4B08-C1D3-FFC3-6940A7AB2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52241"/>
              </p:ext>
            </p:extLst>
          </p:nvPr>
        </p:nvGraphicFramePr>
        <p:xfrm>
          <a:off x="6343650" y="76200"/>
          <a:ext cx="2671224" cy="123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612">
                  <a:extLst>
                    <a:ext uri="{9D8B030D-6E8A-4147-A177-3AD203B41FA5}">
                      <a16:colId xmlns:a16="http://schemas.microsoft.com/office/drawing/2014/main" val="1383095277"/>
                    </a:ext>
                  </a:extLst>
                </a:gridCol>
                <a:gridCol w="1335612">
                  <a:extLst>
                    <a:ext uri="{9D8B030D-6E8A-4147-A177-3AD203B41FA5}">
                      <a16:colId xmlns:a16="http://schemas.microsoft.com/office/drawing/2014/main" val="3420225447"/>
                    </a:ext>
                  </a:extLst>
                </a:gridCol>
              </a:tblGrid>
              <a:tr h="5240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Eyeware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02213"/>
                  </a:ext>
                </a:extLst>
              </a:tr>
              <a:tr h="7132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6064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AB8E948-068B-A977-2E59-78A4D311C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3688" y="690563"/>
            <a:ext cx="714375" cy="54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362BE-A83B-D31E-01B7-4EEBA181A0F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-74" r="41703" b="24071"/>
          <a:stretch/>
        </p:blipFill>
        <p:spPr>
          <a:xfrm>
            <a:off x="7977188" y="704329"/>
            <a:ext cx="716310" cy="5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12B30-4958-D18B-0682-6EA77E6F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E5EC-B05D-7574-B9E1-8C4EFFD8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5028"/>
            <a:ext cx="6347714" cy="2705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Other companies developing computer vision applications</a:t>
            </a:r>
          </a:p>
          <a:p>
            <a:pPr lvl="1"/>
            <a:r>
              <a:rPr lang="en-US" sz="1400" dirty="0"/>
              <a:t>Apple: Apple Vision Pro</a:t>
            </a:r>
          </a:p>
          <a:p>
            <a:pPr lvl="1"/>
            <a:r>
              <a:rPr lang="en-US" sz="1400" dirty="0"/>
              <a:t>Eyeware: Eye tracking software </a:t>
            </a:r>
            <a:r>
              <a:rPr lang="en-US" sz="1400"/>
              <a:t>targeting</a:t>
            </a:r>
            <a:r>
              <a:rPr lang="en-US" sz="1400" dirty="0"/>
              <a:t> gamers</a:t>
            </a:r>
          </a:p>
          <a:p>
            <a:r>
              <a:rPr lang="en-US" sz="1700" dirty="0"/>
              <a:t>Our solution aims to bridge many gaps:</a:t>
            </a:r>
          </a:p>
          <a:p>
            <a:pPr lvl="1"/>
            <a:r>
              <a:rPr lang="en-US" sz="1400" dirty="0"/>
              <a:t>Accessibility</a:t>
            </a:r>
          </a:p>
          <a:p>
            <a:pPr lvl="1"/>
            <a:r>
              <a:rPr lang="en-US" sz="1400" dirty="0"/>
              <a:t>Cost</a:t>
            </a:r>
          </a:p>
          <a:p>
            <a:pPr lvl="1"/>
            <a:r>
              <a:rPr lang="en-US" sz="1400" dirty="0"/>
              <a:t>Ease of use</a:t>
            </a:r>
          </a:p>
          <a:p>
            <a:endParaRPr lang="en-US" sz="1200" dirty="0"/>
          </a:p>
        </p:txBody>
      </p:sp>
      <p:pic>
        <p:nvPicPr>
          <p:cNvPr id="4" name="Picture 3" descr="Demand for Apple Vision Pro headset could wane, top analyst warns">
            <a:extLst>
              <a:ext uri="{FF2B5EF4-FFF2-40B4-BE49-F238E27FC236}">
                <a16:creationId xmlns:a16="http://schemas.microsoft.com/office/drawing/2014/main" id="{E91A474B-979D-A894-CFEC-3DAF4AE5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85" y="4218589"/>
            <a:ext cx="3726816" cy="2455475"/>
          </a:xfrm>
          <a:prstGeom prst="rect">
            <a:avLst/>
          </a:prstGeom>
        </p:spPr>
      </p:pic>
      <p:pic>
        <p:nvPicPr>
          <p:cNvPr id="5" name="Picture 4" descr="A person wearing glasses and a headset looking at a computer screen&#10;&#10;Description automatically generated">
            <a:extLst>
              <a:ext uri="{FF2B5EF4-FFF2-40B4-BE49-F238E27FC236}">
                <a16:creationId xmlns:a16="http://schemas.microsoft.com/office/drawing/2014/main" id="{45B67E0C-4929-222C-7C97-F83592B6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450" y="4215684"/>
            <a:ext cx="4626646" cy="23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A74D-ECDD-207E-5174-31F28E2B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Artifact</a:t>
            </a:r>
          </a:p>
        </p:txBody>
      </p:sp>
      <p:pic>
        <p:nvPicPr>
          <p:cNvPr id="4" name="Content Placeholder 3" descr="A diagram of a company&#10;&#10;Description automatically generated">
            <a:extLst>
              <a:ext uri="{FF2B5EF4-FFF2-40B4-BE49-F238E27FC236}">
                <a16:creationId xmlns:a16="http://schemas.microsoft.com/office/drawing/2014/main" id="{DFC32F2C-FB3C-1063-76CC-CE7708978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644" y="1269353"/>
            <a:ext cx="9115425" cy="5415598"/>
          </a:xfrm>
        </p:spPr>
      </p:pic>
    </p:spTree>
    <p:extLst>
      <p:ext uri="{BB962C8B-B14F-4D97-AF65-F5344CB8AC3E}">
        <p14:creationId xmlns:p14="http://schemas.microsoft.com/office/powerpoint/2010/main" val="257606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A74D-ECDD-207E-5174-31F28E2B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E8D0-F20D-DE4F-D170-45F99963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59770"/>
            <a:ext cx="6347714" cy="388077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Internal Complexity</a:t>
            </a:r>
          </a:p>
          <a:p>
            <a:pPr lvl="1"/>
            <a:r>
              <a:rPr lang="en-US" dirty="0"/>
              <a:t>Hardware integration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r>
              <a:rPr lang="en-US" dirty="0"/>
              <a:t>Advanced image processing techniques</a:t>
            </a:r>
          </a:p>
          <a:p>
            <a:r>
              <a:rPr lang="en-US" dirty="0"/>
              <a:t>External Complexity</a:t>
            </a:r>
          </a:p>
          <a:p>
            <a:pPr lvl="1"/>
            <a:r>
              <a:rPr lang="en-US" dirty="0"/>
              <a:t>System integration</a:t>
            </a:r>
          </a:p>
          <a:p>
            <a:pPr lvl="1"/>
            <a:r>
              <a:rPr lang="en-US" dirty="0"/>
              <a:t>Performance optimization</a:t>
            </a:r>
          </a:p>
          <a:p>
            <a:r>
              <a:rPr lang="en-US" dirty="0"/>
              <a:t>Expertise showcase</a:t>
            </a:r>
          </a:p>
          <a:p>
            <a:pPr lvl="1"/>
            <a:r>
              <a:rPr lang="en-US" dirty="0"/>
              <a:t>Image processing: implement semantic segmentation to enhance the model accuracy</a:t>
            </a:r>
          </a:p>
          <a:p>
            <a:pPr lvl="1"/>
            <a:r>
              <a:rPr lang="en-US" dirty="0"/>
              <a:t>Hardware integration: Leveraging DPU to accelerate ML algorithms to achieve 200 fps</a:t>
            </a:r>
          </a:p>
          <a:p>
            <a:pPr lvl="1"/>
            <a:r>
              <a:rPr lang="en-US" dirty="0"/>
              <a:t>Concurrent task execution: Utilizing multi-threading to run multiple ML algorithm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3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d Person Green Question Mark Stock Illustration 127899950 | Shutterstock">
            <a:extLst>
              <a:ext uri="{FF2B5EF4-FFF2-40B4-BE49-F238E27FC236}">
                <a16:creationId xmlns:a16="http://schemas.microsoft.com/office/drawing/2014/main" id="{5EDA9F4A-4C85-3142-65D7-95F39385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50" y="2106354"/>
            <a:ext cx="3842009" cy="3775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B060F-0960-E68C-3979-8622C0E3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7564">
            <a:off x="4844878" y="2704054"/>
            <a:ext cx="2451376" cy="546653"/>
          </a:xfrm>
        </p:spPr>
        <p:txBody>
          <a:bodyPr>
            <a:normAutofit fontScale="90000"/>
          </a:bodyPr>
          <a:lstStyle/>
          <a:p>
            <a:r>
              <a:rPr lang="en-US">
                <a:ea typeface="Calibri Light"/>
                <a:cs typeface="Calibri Light"/>
              </a:rPr>
              <a:t>Questions?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762A01-A2E7-062C-3E7B-2C2CA2403CBA}"/>
              </a:ext>
            </a:extLst>
          </p:cNvPr>
          <p:cNvCxnSpPr>
            <a:cxnSpLocks/>
          </p:cNvCxnSpPr>
          <p:nvPr/>
        </p:nvCxnSpPr>
        <p:spPr>
          <a:xfrm flipV="1">
            <a:off x="4671391" y="3386759"/>
            <a:ext cx="223631" cy="293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C0DD3-62B8-2457-DA68-940DB1CA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100" dirty="0"/>
              <a:pPr/>
              <a:t>9</a:t>
            </a:fld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633174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HAML: Heterogenous Computing for Machine Learning Algorithms</vt:lpstr>
      <vt:lpstr>Project Overview</vt:lpstr>
      <vt:lpstr>Human Artifact</vt:lpstr>
      <vt:lpstr>Dr. Mark Johnson</vt:lpstr>
      <vt:lpstr>Economic Artifact</vt:lpstr>
      <vt:lpstr>Economic</vt:lpstr>
      <vt:lpstr>Technical Artifact</vt:lpstr>
      <vt:lpstr>Technical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400</cp:revision>
  <dcterms:created xsi:type="dcterms:W3CDTF">2012-08-24T00:53:15Z</dcterms:created>
  <dcterms:modified xsi:type="dcterms:W3CDTF">2024-04-10T04:42:52Z</dcterms:modified>
</cp:coreProperties>
</file>